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3" d="100"/>
          <a:sy n="63" d="100"/>
        </p:scale>
        <p:origin x="10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61C9-9F79-B11C-05A0-755E333FE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4E55699-25AC-3C8D-A009-58F84CF11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28CDE88-7C63-2494-BBEE-B08A21324B82}"/>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5" name="Footer Placeholder 4">
            <a:extLst>
              <a:ext uri="{FF2B5EF4-FFF2-40B4-BE49-F238E27FC236}">
                <a16:creationId xmlns:a16="http://schemas.microsoft.com/office/drawing/2014/main" id="{00F2EFA1-D095-0941-C3B0-AFD83095F3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55BD0C-37DD-5381-AE57-F60690313B2C}"/>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72608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F8C7-0806-7620-AC62-B929B459C11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12FF19E-5121-7E74-4FD6-7ACEBDE140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74BCB3-EEEE-4203-7ED2-EE119A1A6193}"/>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5" name="Footer Placeholder 4">
            <a:extLst>
              <a:ext uri="{FF2B5EF4-FFF2-40B4-BE49-F238E27FC236}">
                <a16:creationId xmlns:a16="http://schemas.microsoft.com/office/drawing/2014/main" id="{D020756A-D646-8BC9-6E8E-7AF9EC2FBC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0916ECD-9EF9-3903-916F-549956A885DA}"/>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34110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4EFFF-203D-1D0C-47FA-50B3C61E0D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4FFF011-6A26-ACF0-980F-3D28964B7C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78D70A-F15F-AC01-FC7C-BFDB0A44D5AF}"/>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5" name="Footer Placeholder 4">
            <a:extLst>
              <a:ext uri="{FF2B5EF4-FFF2-40B4-BE49-F238E27FC236}">
                <a16:creationId xmlns:a16="http://schemas.microsoft.com/office/drawing/2014/main" id="{319D0E3F-B859-6FE7-10EE-7B6F08D5C5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D7E367-B8D1-0544-F89D-F27EE3B9EF46}"/>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259466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F389-688A-D036-2067-BF738E54784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FB056FF-BCE1-1EFB-3DD5-C283604873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268E12-ED3E-0551-EB03-43AE34B37513}"/>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5" name="Footer Placeholder 4">
            <a:extLst>
              <a:ext uri="{FF2B5EF4-FFF2-40B4-BE49-F238E27FC236}">
                <a16:creationId xmlns:a16="http://schemas.microsoft.com/office/drawing/2014/main" id="{4226794A-4724-38FA-D93E-47E12F8483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28881F-2297-77ED-C270-DEF74DEED31D}"/>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145279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D468-7BA8-F114-A757-0B66FF8AB6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6D6204E-564A-3C28-0BCB-4540695C5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55FD4-A034-1E46-18C4-CD0531FF26F2}"/>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5" name="Footer Placeholder 4">
            <a:extLst>
              <a:ext uri="{FF2B5EF4-FFF2-40B4-BE49-F238E27FC236}">
                <a16:creationId xmlns:a16="http://schemas.microsoft.com/office/drawing/2014/main" id="{C60C8D07-47D8-38D8-1CB5-EED741390DF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2A77F58-CFA7-4F50-40C9-863C5DA02B16}"/>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243848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2B16-2D48-74AD-21B3-FD9EBCFBFB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2AFDB5-7E3E-41F6-369D-ED94D28704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A79F344-F25E-3D2F-E012-36B17BF4F4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0BEFAFB-E0C8-8870-9250-A358D34B4FED}"/>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6" name="Footer Placeholder 5">
            <a:extLst>
              <a:ext uri="{FF2B5EF4-FFF2-40B4-BE49-F238E27FC236}">
                <a16:creationId xmlns:a16="http://schemas.microsoft.com/office/drawing/2014/main" id="{3853DEBF-82C7-5201-EB31-508ED481747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88BBB60-9027-FEBE-CE5D-78B1D86618C3}"/>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394645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4B4-59CC-C265-E236-F482A093DD4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9635316-C45C-5F09-916F-DD6FAE6B7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C72599-3075-EDD4-E551-848E0B8C06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DF2F2B9-D76E-6BFB-5BCB-318EF38587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5B97A-5E88-8742-403E-CA2F1114A0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122406E-71FC-076D-261F-8C0A2298A79F}"/>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8" name="Footer Placeholder 7">
            <a:extLst>
              <a:ext uri="{FF2B5EF4-FFF2-40B4-BE49-F238E27FC236}">
                <a16:creationId xmlns:a16="http://schemas.microsoft.com/office/drawing/2014/main" id="{027F333A-776C-BCD9-99FA-94D226089BB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7DFFDD7-B6AC-83AE-7D5B-D855EC486B5D}"/>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64598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4E74-53E3-DC08-769C-9D2FFF6289C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E9A5FD8-0E19-C405-77F1-6A51D644BED6}"/>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4" name="Footer Placeholder 3">
            <a:extLst>
              <a:ext uri="{FF2B5EF4-FFF2-40B4-BE49-F238E27FC236}">
                <a16:creationId xmlns:a16="http://schemas.microsoft.com/office/drawing/2014/main" id="{90D1DBC8-F208-DBA0-E608-8318C8BCEF4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00FCEC7-E99D-6627-DF1D-5F44652786B6}"/>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391946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47294-AC78-2B04-4E24-FEE645C9FDB0}"/>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3" name="Footer Placeholder 2">
            <a:extLst>
              <a:ext uri="{FF2B5EF4-FFF2-40B4-BE49-F238E27FC236}">
                <a16:creationId xmlns:a16="http://schemas.microsoft.com/office/drawing/2014/main" id="{24E0075E-8473-7C39-35AA-4B765D989F8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76A7B7C-60F8-3FDE-DB33-4CD111FA3814}"/>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413429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8E9D-F3BF-864A-A605-41AF3DD40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33578DF-3939-4A92-4263-74390D549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B062EC9-2EBD-A655-3520-EE22005B3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92974-B3B8-E3FA-065E-93C4C6B49615}"/>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6" name="Footer Placeholder 5">
            <a:extLst>
              <a:ext uri="{FF2B5EF4-FFF2-40B4-BE49-F238E27FC236}">
                <a16:creationId xmlns:a16="http://schemas.microsoft.com/office/drawing/2014/main" id="{4C04FC6E-8B44-4F4F-F14C-DF1814F11B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21C9ED0-1035-E998-83C5-C0292EC8488C}"/>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170053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6FD0-F917-D46B-D51A-B11B81E85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4C964A6-7969-6BB9-5D29-A7BA41D0B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F474C17-862D-9BF5-3231-1962E8E5C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72274-8766-4C91-0C35-BF721A4E82CE}"/>
              </a:ext>
            </a:extLst>
          </p:cNvPr>
          <p:cNvSpPr>
            <a:spLocks noGrp="1"/>
          </p:cNvSpPr>
          <p:nvPr>
            <p:ph type="dt" sz="half" idx="10"/>
          </p:nvPr>
        </p:nvSpPr>
        <p:spPr/>
        <p:txBody>
          <a:bodyPr/>
          <a:lstStyle/>
          <a:p>
            <a:fld id="{AC9D84FC-6A1D-45FD-ABE3-FC5A06BAEC8D}" type="datetimeFigureOut">
              <a:rPr lang="en-AU" smtClean="0"/>
              <a:t>22/02/2024</a:t>
            </a:fld>
            <a:endParaRPr lang="en-AU"/>
          </a:p>
        </p:txBody>
      </p:sp>
      <p:sp>
        <p:nvSpPr>
          <p:cNvPr id="6" name="Footer Placeholder 5">
            <a:extLst>
              <a:ext uri="{FF2B5EF4-FFF2-40B4-BE49-F238E27FC236}">
                <a16:creationId xmlns:a16="http://schemas.microsoft.com/office/drawing/2014/main" id="{61D65402-7478-C568-D623-F59526D476B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4687D86-1A82-2BEE-7447-2FC34EAB3568}"/>
              </a:ext>
            </a:extLst>
          </p:cNvPr>
          <p:cNvSpPr>
            <a:spLocks noGrp="1"/>
          </p:cNvSpPr>
          <p:nvPr>
            <p:ph type="sldNum" sz="quarter" idx="12"/>
          </p:nvPr>
        </p:nvSpPr>
        <p:spPr/>
        <p:txBody>
          <a:bodyPr/>
          <a:lstStyle/>
          <a:p>
            <a:fld id="{8F7B8A82-DA37-4561-A68C-679410AE2BBE}" type="slidenum">
              <a:rPr lang="en-AU" smtClean="0"/>
              <a:t>‹#›</a:t>
            </a:fld>
            <a:endParaRPr lang="en-AU"/>
          </a:p>
        </p:txBody>
      </p:sp>
    </p:spTree>
    <p:extLst>
      <p:ext uri="{BB962C8B-B14F-4D97-AF65-F5344CB8AC3E}">
        <p14:creationId xmlns:p14="http://schemas.microsoft.com/office/powerpoint/2010/main" val="137123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9E726-CD5F-D3D1-3BFD-D744F06FA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EEA4DB1-523E-0A39-4650-4F4B9245D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0F91764-3CEF-CB42-9004-435FA10DB9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D84FC-6A1D-45FD-ABE3-FC5A06BAEC8D}" type="datetimeFigureOut">
              <a:rPr lang="en-AU" smtClean="0"/>
              <a:t>22/02/2024</a:t>
            </a:fld>
            <a:endParaRPr lang="en-AU"/>
          </a:p>
        </p:txBody>
      </p:sp>
      <p:sp>
        <p:nvSpPr>
          <p:cNvPr id="5" name="Footer Placeholder 4">
            <a:extLst>
              <a:ext uri="{FF2B5EF4-FFF2-40B4-BE49-F238E27FC236}">
                <a16:creationId xmlns:a16="http://schemas.microsoft.com/office/drawing/2014/main" id="{429E6516-2F34-129A-5573-A14DB874E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2839486-413D-8412-2A01-C289A3BB5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B8A82-DA37-4561-A68C-679410AE2BBE}" type="slidenum">
              <a:rPr lang="en-AU" smtClean="0"/>
              <a:t>‹#›</a:t>
            </a:fld>
            <a:endParaRPr lang="en-AU"/>
          </a:p>
        </p:txBody>
      </p:sp>
    </p:spTree>
    <p:extLst>
      <p:ext uri="{BB962C8B-B14F-4D97-AF65-F5344CB8AC3E}">
        <p14:creationId xmlns:p14="http://schemas.microsoft.com/office/powerpoint/2010/main" val="3647826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FFAC-2CE1-53CF-BE47-A2F86624C4F6}"/>
              </a:ext>
            </a:extLst>
          </p:cNvPr>
          <p:cNvSpPr>
            <a:spLocks noGrp="1"/>
          </p:cNvSpPr>
          <p:nvPr>
            <p:ph type="ctrTitle"/>
          </p:nvPr>
        </p:nvSpPr>
        <p:spPr/>
        <p:txBody>
          <a:bodyPr>
            <a:normAutofit/>
          </a:bodyPr>
          <a:lstStyle/>
          <a:p>
            <a:r>
              <a:rPr lang="en-US" dirty="0"/>
              <a:t>The </a:t>
            </a:r>
            <a:r>
              <a:rPr lang="en-US" dirty="0" err="1"/>
              <a:t>Turnstyle</a:t>
            </a:r>
            <a:r>
              <a:rPr lang="en-US" dirty="0"/>
              <a:t> Antenna</a:t>
            </a:r>
            <a:endParaRPr lang="en-AU" dirty="0"/>
          </a:p>
        </p:txBody>
      </p:sp>
      <p:sp>
        <p:nvSpPr>
          <p:cNvPr id="3" name="Subtitle 2">
            <a:extLst>
              <a:ext uri="{FF2B5EF4-FFF2-40B4-BE49-F238E27FC236}">
                <a16:creationId xmlns:a16="http://schemas.microsoft.com/office/drawing/2014/main" id="{E8AA7271-5D2A-DB3F-F3BF-8EF10223774A}"/>
              </a:ext>
            </a:extLst>
          </p:cNvPr>
          <p:cNvSpPr>
            <a:spLocks noGrp="1"/>
          </p:cNvSpPr>
          <p:nvPr>
            <p:ph type="subTitle" idx="1"/>
          </p:nvPr>
        </p:nvSpPr>
        <p:spPr/>
        <p:txBody>
          <a:bodyPr/>
          <a:lstStyle/>
          <a:p>
            <a:r>
              <a:rPr lang="en-US" sz="5400" dirty="0"/>
              <a:t>40</a:t>
            </a:r>
            <a:r>
              <a:rPr lang="en-US" dirty="0"/>
              <a:t> meter version</a:t>
            </a:r>
            <a:endParaRPr lang="en-AU" dirty="0"/>
          </a:p>
        </p:txBody>
      </p:sp>
    </p:spTree>
    <p:extLst>
      <p:ext uri="{BB962C8B-B14F-4D97-AF65-F5344CB8AC3E}">
        <p14:creationId xmlns:p14="http://schemas.microsoft.com/office/powerpoint/2010/main" val="802041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846755-A3CD-87B1-D80F-BC04EBE68D09}"/>
              </a:ext>
            </a:extLst>
          </p:cNvPr>
          <p:cNvSpPr txBox="1"/>
          <p:nvPr/>
        </p:nvSpPr>
        <p:spPr>
          <a:xfrm>
            <a:off x="3048000" y="3105835"/>
            <a:ext cx="6096000" cy="646331"/>
          </a:xfrm>
          <a:prstGeom prst="rect">
            <a:avLst/>
          </a:prstGeom>
          <a:noFill/>
        </p:spPr>
        <p:txBody>
          <a:bodyPr wrap="square">
            <a:spAutoFit/>
          </a:bodyPr>
          <a:lstStyle/>
          <a:p>
            <a:pPr rtl="0"/>
            <a:br>
              <a:rPr lang="en-AU">
                <a:effectLst/>
              </a:rPr>
            </a:br>
            <a:endParaRPr lang="en-AU">
              <a:effectLst/>
            </a:endParaRPr>
          </a:p>
        </p:txBody>
      </p:sp>
      <p:pic>
        <p:nvPicPr>
          <p:cNvPr id="7" name="Picture 6">
            <a:extLst>
              <a:ext uri="{FF2B5EF4-FFF2-40B4-BE49-F238E27FC236}">
                <a16:creationId xmlns:a16="http://schemas.microsoft.com/office/drawing/2014/main" id="{4F9BC574-0715-5C2B-1B4D-53BB605D8790}"/>
              </a:ext>
            </a:extLst>
          </p:cNvPr>
          <p:cNvPicPr>
            <a:picLocks noChangeAspect="1"/>
          </p:cNvPicPr>
          <p:nvPr/>
        </p:nvPicPr>
        <p:blipFill>
          <a:blip r:embed="rId2"/>
          <a:stretch>
            <a:fillRect/>
          </a:stretch>
        </p:blipFill>
        <p:spPr>
          <a:xfrm>
            <a:off x="3121978" y="1199261"/>
            <a:ext cx="5948043" cy="4459478"/>
          </a:xfrm>
          <a:prstGeom prst="rect">
            <a:avLst/>
          </a:prstGeom>
        </p:spPr>
      </p:pic>
    </p:spTree>
    <p:extLst>
      <p:ext uri="{BB962C8B-B14F-4D97-AF65-F5344CB8AC3E}">
        <p14:creationId xmlns:p14="http://schemas.microsoft.com/office/powerpoint/2010/main" val="106506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C7E0E-C104-52F5-CEE7-A60F0DAFCF01}"/>
              </a:ext>
            </a:extLst>
          </p:cNvPr>
          <p:cNvSpPr txBox="1"/>
          <p:nvPr/>
        </p:nvSpPr>
        <p:spPr>
          <a:xfrm>
            <a:off x="3048000" y="1028343"/>
            <a:ext cx="6096000" cy="4801314"/>
          </a:xfrm>
          <a:prstGeom prst="rect">
            <a:avLst/>
          </a:prstGeom>
          <a:noFill/>
        </p:spPr>
        <p:txBody>
          <a:bodyPr wrap="square">
            <a:spAutoFit/>
          </a:bodyPr>
          <a:lstStyle/>
          <a:p>
            <a:pPr rtl="0"/>
            <a:r>
              <a:rPr lang="en-US" dirty="0">
                <a:effectLst/>
              </a:rPr>
              <a:t>Above are the two inside views where all the connections are made. You can see that I used crimp on connectors and joiners for ease of construction. However, you can use whatever method to connect the wires that you wish. You can see that there are 2 stainless steel rods passing through both of the centers. This is where all the strain is and the dipoles pass through the 4 eyelets and onto their connection points of the box.</a:t>
            </a:r>
          </a:p>
          <a:p>
            <a:pPr rtl="0"/>
            <a:r>
              <a:rPr lang="en-US" dirty="0">
                <a:effectLst/>
              </a:rPr>
              <a:t>Now for the important part of the tuning process. Connect ONLY 2 wires of the 1</a:t>
            </a:r>
            <a:r>
              <a:rPr lang="en-US" baseline="30000" dirty="0">
                <a:effectLst/>
              </a:rPr>
              <a:t>st</a:t>
            </a:r>
            <a:r>
              <a:rPr lang="en-US" dirty="0">
                <a:effectLst/>
              </a:rPr>
              <a:t> dipole on and tune as you would a normal dipole. Once you get it where you want it to resonant you have to take the wires OFF. Then connect the other side up and do it all again. It is very important that you make sure that no wires are touching inside the box otherwise you will get a short.</a:t>
            </a:r>
          </a:p>
          <a:p>
            <a:pPr rtl="0"/>
            <a:r>
              <a:rPr lang="en-US" dirty="0">
                <a:effectLst/>
              </a:rPr>
              <a:t>Connections on the ends of the RG-6 are crimped on BNC connections or F connectors.</a:t>
            </a:r>
          </a:p>
        </p:txBody>
      </p:sp>
    </p:spTree>
    <p:extLst>
      <p:ext uri="{BB962C8B-B14F-4D97-AF65-F5344CB8AC3E}">
        <p14:creationId xmlns:p14="http://schemas.microsoft.com/office/powerpoint/2010/main" val="371108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381B7B-0376-58D4-E266-CEB6DD86143F}"/>
              </a:ext>
            </a:extLst>
          </p:cNvPr>
          <p:cNvSpPr txBox="1"/>
          <p:nvPr/>
        </p:nvSpPr>
        <p:spPr>
          <a:xfrm>
            <a:off x="3048000" y="2136339"/>
            <a:ext cx="6096000" cy="2585323"/>
          </a:xfrm>
          <a:prstGeom prst="rect">
            <a:avLst/>
          </a:prstGeom>
          <a:noFill/>
        </p:spPr>
        <p:txBody>
          <a:bodyPr wrap="square">
            <a:spAutoFit/>
          </a:bodyPr>
          <a:lstStyle/>
          <a:p>
            <a:pPr rtl="0"/>
            <a:r>
              <a:rPr lang="en-US" dirty="0">
                <a:effectLst/>
              </a:rPr>
              <a:t>See diagram below. Be careful, to buy quality not quantity.</a:t>
            </a:r>
          </a:p>
          <a:p>
            <a:pPr rtl="0"/>
            <a:r>
              <a:rPr lang="en-US" dirty="0">
                <a:effectLst/>
              </a:rPr>
              <a:t>Below are a number of connectors that you can use and the one that that I use mostly is the F connector to BNC or F connector to PL 259. See pics below.</a:t>
            </a:r>
          </a:p>
          <a:p>
            <a:pPr rtl="0"/>
            <a:br>
              <a:rPr lang="en-US" dirty="0">
                <a:effectLst/>
              </a:rPr>
            </a:br>
            <a:endParaRPr lang="en-US" dirty="0">
              <a:effectLst/>
            </a:endParaRPr>
          </a:p>
          <a:p>
            <a:pPr rtl="0"/>
            <a:r>
              <a:rPr lang="en-US" dirty="0">
                <a:effectLst/>
              </a:rPr>
              <a:t>PL 259 to F connector.</a:t>
            </a:r>
          </a:p>
          <a:p>
            <a:pPr rtl="0"/>
            <a:br>
              <a:rPr lang="en-US" dirty="0">
                <a:effectLst/>
              </a:rPr>
            </a:br>
            <a:endParaRPr lang="en-US" dirty="0">
              <a:effectLst/>
            </a:endParaRPr>
          </a:p>
        </p:txBody>
      </p:sp>
    </p:spTree>
    <p:extLst>
      <p:ext uri="{BB962C8B-B14F-4D97-AF65-F5344CB8AC3E}">
        <p14:creationId xmlns:p14="http://schemas.microsoft.com/office/powerpoint/2010/main" val="389073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2561C9-D643-4ED2-CFDF-23D2349B6457}"/>
              </a:ext>
            </a:extLst>
          </p:cNvPr>
          <p:cNvPicPr>
            <a:picLocks noChangeAspect="1"/>
          </p:cNvPicPr>
          <p:nvPr/>
        </p:nvPicPr>
        <p:blipFill>
          <a:blip r:embed="rId2"/>
          <a:stretch>
            <a:fillRect/>
          </a:stretch>
        </p:blipFill>
        <p:spPr>
          <a:xfrm>
            <a:off x="4119562" y="1895475"/>
            <a:ext cx="3952875" cy="3067050"/>
          </a:xfrm>
          <a:prstGeom prst="rect">
            <a:avLst/>
          </a:prstGeom>
        </p:spPr>
      </p:pic>
    </p:spTree>
    <p:extLst>
      <p:ext uri="{BB962C8B-B14F-4D97-AF65-F5344CB8AC3E}">
        <p14:creationId xmlns:p14="http://schemas.microsoft.com/office/powerpoint/2010/main" val="18013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611A1F-6A8C-BAAC-521B-7E866F41B2B2}"/>
              </a:ext>
            </a:extLst>
          </p:cNvPr>
          <p:cNvPicPr>
            <a:picLocks noChangeAspect="1"/>
          </p:cNvPicPr>
          <p:nvPr/>
        </p:nvPicPr>
        <p:blipFill>
          <a:blip r:embed="rId2"/>
          <a:stretch>
            <a:fillRect/>
          </a:stretch>
        </p:blipFill>
        <p:spPr>
          <a:xfrm>
            <a:off x="4724397" y="2057397"/>
            <a:ext cx="2743205" cy="2743205"/>
          </a:xfrm>
          <a:prstGeom prst="rect">
            <a:avLst/>
          </a:prstGeom>
        </p:spPr>
      </p:pic>
      <p:sp>
        <p:nvSpPr>
          <p:cNvPr id="7" name="TextBox 6">
            <a:extLst>
              <a:ext uri="{FF2B5EF4-FFF2-40B4-BE49-F238E27FC236}">
                <a16:creationId xmlns:a16="http://schemas.microsoft.com/office/drawing/2014/main" id="{0AAE3EC0-91F7-1BE4-DC35-C49EC127521C}"/>
              </a:ext>
            </a:extLst>
          </p:cNvPr>
          <p:cNvSpPr txBox="1"/>
          <p:nvPr/>
        </p:nvSpPr>
        <p:spPr>
          <a:xfrm>
            <a:off x="4099560" y="5024735"/>
            <a:ext cx="6096000" cy="923330"/>
          </a:xfrm>
          <a:prstGeom prst="rect">
            <a:avLst/>
          </a:prstGeom>
          <a:noFill/>
        </p:spPr>
        <p:txBody>
          <a:bodyPr wrap="square">
            <a:spAutoFit/>
          </a:bodyPr>
          <a:lstStyle/>
          <a:p>
            <a:pPr rtl="0"/>
            <a:r>
              <a:rPr lang="en-US" dirty="0">
                <a:effectLst/>
              </a:rPr>
              <a:t>BNC to F connector.</a:t>
            </a:r>
          </a:p>
          <a:p>
            <a:pPr rtl="0"/>
            <a:r>
              <a:rPr lang="en-US" dirty="0">
                <a:effectLst/>
              </a:rPr>
              <a:t>Try to avoid F type connector joiners as I have found them to fail or fall apart.</a:t>
            </a:r>
          </a:p>
        </p:txBody>
      </p:sp>
    </p:spTree>
    <p:extLst>
      <p:ext uri="{BB962C8B-B14F-4D97-AF65-F5344CB8AC3E}">
        <p14:creationId xmlns:p14="http://schemas.microsoft.com/office/powerpoint/2010/main" val="312604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3758D-08F6-DEBF-3955-096750E9C77B}"/>
              </a:ext>
            </a:extLst>
          </p:cNvPr>
          <p:cNvSpPr txBox="1"/>
          <p:nvPr/>
        </p:nvSpPr>
        <p:spPr>
          <a:xfrm>
            <a:off x="3246120" y="423595"/>
            <a:ext cx="6096000" cy="646331"/>
          </a:xfrm>
          <a:prstGeom prst="rect">
            <a:avLst/>
          </a:prstGeom>
          <a:noFill/>
        </p:spPr>
        <p:txBody>
          <a:bodyPr wrap="square">
            <a:spAutoFit/>
          </a:bodyPr>
          <a:lstStyle/>
          <a:p>
            <a:pPr rtl="0"/>
            <a:r>
              <a:rPr lang="en-US" dirty="0">
                <a:effectLst/>
              </a:rPr>
              <a:t>Below is the radiation pattern and layout of the turnstile antenna.</a:t>
            </a:r>
          </a:p>
        </p:txBody>
      </p:sp>
      <p:pic>
        <p:nvPicPr>
          <p:cNvPr id="5" name="Picture 4">
            <a:extLst>
              <a:ext uri="{FF2B5EF4-FFF2-40B4-BE49-F238E27FC236}">
                <a16:creationId xmlns:a16="http://schemas.microsoft.com/office/drawing/2014/main" id="{77A9D307-9890-A69C-D024-048823D336A2}"/>
              </a:ext>
            </a:extLst>
          </p:cNvPr>
          <p:cNvPicPr>
            <a:picLocks noChangeAspect="1"/>
          </p:cNvPicPr>
          <p:nvPr/>
        </p:nvPicPr>
        <p:blipFill>
          <a:blip r:embed="rId2"/>
          <a:stretch>
            <a:fillRect/>
          </a:stretch>
        </p:blipFill>
        <p:spPr>
          <a:xfrm>
            <a:off x="3374166" y="0"/>
            <a:ext cx="5443667" cy="7452360"/>
          </a:xfrm>
          <a:prstGeom prst="rect">
            <a:avLst/>
          </a:prstGeom>
        </p:spPr>
      </p:pic>
    </p:spTree>
    <p:extLst>
      <p:ext uri="{BB962C8B-B14F-4D97-AF65-F5344CB8AC3E}">
        <p14:creationId xmlns:p14="http://schemas.microsoft.com/office/powerpoint/2010/main" val="251270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4E2DF1-17BC-978A-3012-A471964E133A}"/>
              </a:ext>
            </a:extLst>
          </p:cNvPr>
          <p:cNvSpPr txBox="1"/>
          <p:nvPr/>
        </p:nvSpPr>
        <p:spPr>
          <a:xfrm>
            <a:off x="3048000" y="1582341"/>
            <a:ext cx="6096000" cy="3693319"/>
          </a:xfrm>
          <a:prstGeom prst="rect">
            <a:avLst/>
          </a:prstGeom>
          <a:noFill/>
        </p:spPr>
        <p:txBody>
          <a:bodyPr wrap="square">
            <a:spAutoFit/>
          </a:bodyPr>
          <a:lstStyle/>
          <a:p>
            <a:pPr rtl="0"/>
            <a:r>
              <a:rPr lang="en-US" dirty="0">
                <a:effectLst/>
              </a:rPr>
              <a:t>The higher you get this antenna the better it will work. I use this antenna with the Port Stephens A.R.C. with great success.</a:t>
            </a:r>
          </a:p>
          <a:p>
            <a:pPr rtl="0"/>
            <a:r>
              <a:rPr lang="en-US" dirty="0">
                <a:effectLst/>
              </a:rPr>
              <a:t>The question has been asked Can this antenna be used in a INVERTED VEE configuration? Well the answer is unknown but you can try it. You could get some funny radiation patterns. This antenna is intended to be used in a horizontal configuration.</a:t>
            </a:r>
          </a:p>
          <a:p>
            <a:pPr rtl="0"/>
            <a:br>
              <a:rPr lang="en-US" dirty="0">
                <a:effectLst/>
              </a:rPr>
            </a:br>
            <a:endParaRPr lang="en-US" dirty="0">
              <a:effectLst/>
            </a:endParaRPr>
          </a:p>
          <a:p>
            <a:pPr rtl="0"/>
            <a:r>
              <a:rPr lang="en-US" dirty="0">
                <a:effectLst/>
              </a:rPr>
              <a:t>Have fun building this antenna.</a:t>
            </a:r>
          </a:p>
          <a:p>
            <a:pPr rtl="0"/>
            <a:br>
              <a:rPr lang="en-US" dirty="0">
                <a:effectLst/>
              </a:rPr>
            </a:br>
            <a:endParaRPr lang="en-US" dirty="0">
              <a:effectLst/>
            </a:endParaRPr>
          </a:p>
          <a:p>
            <a:pPr rtl="0"/>
            <a:r>
              <a:rPr lang="en-US" dirty="0">
                <a:effectLst/>
              </a:rPr>
              <a:t>My thanks must go to Peter Mallon ( VK2BFQ) SK who did the calculations and help make this antenna. </a:t>
            </a:r>
          </a:p>
        </p:txBody>
      </p:sp>
    </p:spTree>
    <p:extLst>
      <p:ext uri="{BB962C8B-B14F-4D97-AF65-F5344CB8AC3E}">
        <p14:creationId xmlns:p14="http://schemas.microsoft.com/office/powerpoint/2010/main" val="392503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82564C-4339-0A97-9A0E-5AA988F11D50}"/>
              </a:ext>
            </a:extLst>
          </p:cNvPr>
          <p:cNvSpPr txBox="1"/>
          <p:nvPr/>
        </p:nvSpPr>
        <p:spPr>
          <a:xfrm>
            <a:off x="3048000" y="3244334"/>
            <a:ext cx="6096000" cy="1015663"/>
          </a:xfrm>
          <a:prstGeom prst="rect">
            <a:avLst/>
          </a:prstGeom>
          <a:noFill/>
        </p:spPr>
        <p:txBody>
          <a:bodyPr wrap="square">
            <a:spAutoFit/>
          </a:bodyPr>
          <a:lstStyle/>
          <a:p>
            <a:pPr rtl="0"/>
            <a:r>
              <a:rPr lang="en-AU" sz="6000" b="1" dirty="0">
                <a:effectLst/>
              </a:rPr>
              <a:t>ANY QUESTIONS?</a:t>
            </a:r>
            <a:endParaRPr lang="en-AU" sz="6000" dirty="0">
              <a:effectLst/>
            </a:endParaRPr>
          </a:p>
        </p:txBody>
      </p:sp>
    </p:spTree>
    <p:extLst>
      <p:ext uri="{BB962C8B-B14F-4D97-AF65-F5344CB8AC3E}">
        <p14:creationId xmlns:p14="http://schemas.microsoft.com/office/powerpoint/2010/main" val="314597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CC3F9-A622-501B-6E9C-777F754E2676}"/>
              </a:ext>
            </a:extLst>
          </p:cNvPr>
          <p:cNvSpPr txBox="1"/>
          <p:nvPr/>
        </p:nvSpPr>
        <p:spPr>
          <a:xfrm>
            <a:off x="-68580" y="131861"/>
            <a:ext cx="12329160" cy="5416868"/>
          </a:xfrm>
          <a:prstGeom prst="rect">
            <a:avLst/>
          </a:prstGeom>
          <a:noFill/>
        </p:spPr>
        <p:txBody>
          <a:bodyPr wrap="square" rtlCol="0">
            <a:spAutoFit/>
          </a:bodyPr>
          <a:lstStyle/>
          <a:p>
            <a:pPr algn="ctr" rtl="0"/>
            <a:r>
              <a:rPr lang="en-US" b="1" u="sng" dirty="0">
                <a:effectLst/>
              </a:rPr>
              <a:t>THE TURNSTILE ANTENNA</a:t>
            </a:r>
            <a:endParaRPr lang="en-US" dirty="0">
              <a:effectLst/>
            </a:endParaRPr>
          </a:p>
          <a:p>
            <a:pPr algn="ctr" rtl="0"/>
            <a:br>
              <a:rPr lang="en-US" dirty="0">
                <a:effectLst/>
              </a:rPr>
            </a:br>
            <a:endParaRPr lang="en-US" dirty="0">
              <a:effectLst/>
            </a:endParaRPr>
          </a:p>
          <a:p>
            <a:pPr algn="just" rtl="0"/>
            <a:r>
              <a:rPr lang="en-US" sz="1600" dirty="0">
                <a:effectLst/>
              </a:rPr>
              <a:t>What is a turnstile antenna? </a:t>
            </a:r>
          </a:p>
          <a:p>
            <a:pPr algn="just" rtl="0"/>
            <a:r>
              <a:rPr lang="en-US" sz="1600" dirty="0">
                <a:effectLst/>
              </a:rPr>
              <a:t>It is an antenna which has two sets of dipoles aligned at right angles to each other and fed out of phase.</a:t>
            </a:r>
          </a:p>
          <a:p>
            <a:pPr algn="just" rtl="0"/>
            <a:br>
              <a:rPr lang="en-US" sz="1600" dirty="0">
                <a:effectLst/>
              </a:rPr>
            </a:br>
            <a:endParaRPr lang="en-US" sz="1600" dirty="0">
              <a:effectLst/>
            </a:endParaRPr>
          </a:p>
          <a:p>
            <a:pPr algn="just" rtl="0"/>
            <a:r>
              <a:rPr lang="en-US" sz="1600" dirty="0">
                <a:effectLst/>
              </a:rPr>
              <a:t>The turnstile antenna is one antenna that ALMOST 360 DEGREE COVERAGE. Only a very little bit on each end – around 2% has no coverage.</a:t>
            </a:r>
          </a:p>
          <a:p>
            <a:pPr algn="just" rtl="0"/>
            <a:br>
              <a:rPr lang="en-US" sz="1600" dirty="0">
                <a:effectLst/>
              </a:rPr>
            </a:br>
            <a:endParaRPr lang="en-US" sz="1600" dirty="0">
              <a:effectLst/>
            </a:endParaRPr>
          </a:p>
          <a:p>
            <a:pPr algn="just" rtl="0"/>
            <a:r>
              <a:rPr lang="en-US" sz="1400" dirty="0">
                <a:effectLst/>
              </a:rPr>
              <a:t>The antenna today that I will be talking about is the 40 meter version with the </a:t>
            </a:r>
            <a:r>
              <a:rPr lang="en-US" sz="1400" dirty="0" err="1">
                <a:effectLst/>
              </a:rPr>
              <a:t>centre</a:t>
            </a:r>
            <a:r>
              <a:rPr lang="en-US" sz="1400" dirty="0">
                <a:effectLst/>
              </a:rPr>
              <a:t> frequency of 7.100 MHz. This antenna is a 1 band antenna or monoband – however you can tune it up with an ATU for other bands above 7 MHz.</a:t>
            </a:r>
          </a:p>
          <a:p>
            <a:pPr algn="just" rtl="0"/>
            <a:br>
              <a:rPr lang="en-US" sz="1400" dirty="0">
                <a:effectLst/>
              </a:rPr>
            </a:br>
            <a:r>
              <a:rPr lang="en-US" sz="1400" dirty="0">
                <a:effectLst/>
              </a:rPr>
              <a:t>Once you have established what frequency you are going to use you have to work out the length of each dipole. The formula that I use is unique. Instead of using 300 divided by the frequency I use 299/frequency. This gives me a figure to start at. The dipole lengths at this point are still longer than required. We will need 4 lengths.</a:t>
            </a:r>
          </a:p>
          <a:p>
            <a:pPr algn="just" rtl="0"/>
            <a:br>
              <a:rPr lang="en-US" sz="1400" dirty="0">
                <a:effectLst/>
              </a:rPr>
            </a:br>
            <a:endParaRPr lang="en-US" sz="1400" dirty="0">
              <a:effectLst/>
            </a:endParaRPr>
          </a:p>
          <a:p>
            <a:pPr algn="just" rtl="0"/>
            <a:r>
              <a:rPr lang="en-US" sz="1400" dirty="0">
                <a:effectLst/>
              </a:rPr>
              <a:t>The next part of this antenna is make up the center section, and wind up the choke. ALL coaxial cable used in this antenna is 75 ohm RG-6. Except for the matching section which is RG-58AU.</a:t>
            </a:r>
          </a:p>
          <a:p>
            <a:pPr algn="just" rtl="0"/>
            <a:br>
              <a:rPr lang="en-US" dirty="0">
                <a:effectLst/>
              </a:rPr>
            </a:br>
            <a:endParaRPr lang="en-US" dirty="0">
              <a:effectLst/>
            </a:endParaRPr>
          </a:p>
          <a:p>
            <a:pPr algn="just" rtl="0"/>
            <a:endParaRPr lang="en-US" dirty="0">
              <a:effectLst/>
            </a:endParaRPr>
          </a:p>
        </p:txBody>
      </p:sp>
    </p:spTree>
    <p:extLst>
      <p:ext uri="{BB962C8B-B14F-4D97-AF65-F5344CB8AC3E}">
        <p14:creationId xmlns:p14="http://schemas.microsoft.com/office/powerpoint/2010/main" val="161589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65EB0C-E5F7-7CF2-0E31-6B104F7F6B45}"/>
              </a:ext>
            </a:extLst>
          </p:cNvPr>
          <p:cNvPicPr>
            <a:picLocks noChangeAspect="1"/>
          </p:cNvPicPr>
          <p:nvPr/>
        </p:nvPicPr>
        <p:blipFill>
          <a:blip r:embed="rId2"/>
          <a:stretch>
            <a:fillRect/>
          </a:stretch>
        </p:blipFill>
        <p:spPr>
          <a:xfrm>
            <a:off x="3121978" y="1810018"/>
            <a:ext cx="5948043" cy="3237963"/>
          </a:xfrm>
          <a:prstGeom prst="rect">
            <a:avLst/>
          </a:prstGeom>
        </p:spPr>
      </p:pic>
    </p:spTree>
    <p:extLst>
      <p:ext uri="{BB962C8B-B14F-4D97-AF65-F5344CB8AC3E}">
        <p14:creationId xmlns:p14="http://schemas.microsoft.com/office/powerpoint/2010/main" val="13340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49E612-630B-1246-6174-4C9222CC122D}"/>
              </a:ext>
            </a:extLst>
          </p:cNvPr>
          <p:cNvSpPr txBox="1"/>
          <p:nvPr/>
        </p:nvSpPr>
        <p:spPr>
          <a:xfrm>
            <a:off x="3048000" y="2136339"/>
            <a:ext cx="6096000" cy="2585323"/>
          </a:xfrm>
          <a:prstGeom prst="rect">
            <a:avLst/>
          </a:prstGeom>
          <a:noFill/>
        </p:spPr>
        <p:txBody>
          <a:bodyPr wrap="square">
            <a:spAutoFit/>
          </a:bodyPr>
          <a:lstStyle/>
          <a:p>
            <a:pPr algn="just" rtl="0"/>
            <a:r>
              <a:rPr lang="en-US" dirty="0">
                <a:effectLst/>
              </a:rPr>
              <a:t>There are 40 turns wrapped around a 50mm diameter former which is PVC pipe and 350 mm in length. You will also need a PVC box about 100 x 100 x 100 mm which is waterproof. A hole is required in which the PVC pipe is inserted and glued.</a:t>
            </a:r>
          </a:p>
          <a:p>
            <a:pPr algn="just" rtl="0"/>
            <a:r>
              <a:rPr lang="en-US" dirty="0">
                <a:effectLst/>
              </a:rPr>
              <a:t>Once that is done it is time to cut the coaxial cable to make the phasing line, matching section.</a:t>
            </a:r>
          </a:p>
          <a:p>
            <a:pPr algn="just" rtl="0"/>
            <a:r>
              <a:rPr lang="en-US" dirty="0">
                <a:effectLst/>
              </a:rPr>
              <a:t>See diagram below.</a:t>
            </a:r>
          </a:p>
          <a:p>
            <a:pPr algn="just" rtl="0"/>
            <a:br>
              <a:rPr lang="en-US" dirty="0">
                <a:effectLst/>
              </a:rPr>
            </a:br>
            <a:endParaRPr lang="en-US" dirty="0">
              <a:effectLst/>
            </a:endParaRPr>
          </a:p>
        </p:txBody>
      </p:sp>
    </p:spTree>
    <p:extLst>
      <p:ext uri="{BB962C8B-B14F-4D97-AF65-F5344CB8AC3E}">
        <p14:creationId xmlns:p14="http://schemas.microsoft.com/office/powerpoint/2010/main" val="418850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38C861-5D17-0D8E-D72E-FD0108F358CD}"/>
              </a:ext>
            </a:extLst>
          </p:cNvPr>
          <p:cNvPicPr>
            <a:picLocks noChangeAspect="1"/>
          </p:cNvPicPr>
          <p:nvPr/>
        </p:nvPicPr>
        <p:blipFill>
          <a:blip r:embed="rId2"/>
          <a:stretch>
            <a:fillRect/>
          </a:stretch>
        </p:blipFill>
        <p:spPr>
          <a:xfrm>
            <a:off x="2186882" y="0"/>
            <a:ext cx="7818236" cy="6858000"/>
          </a:xfrm>
          <a:prstGeom prst="rect">
            <a:avLst/>
          </a:prstGeom>
        </p:spPr>
      </p:pic>
    </p:spTree>
    <p:extLst>
      <p:ext uri="{BB962C8B-B14F-4D97-AF65-F5344CB8AC3E}">
        <p14:creationId xmlns:p14="http://schemas.microsoft.com/office/powerpoint/2010/main" val="204759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371965-F41C-7274-6770-48AD19620B26}"/>
              </a:ext>
            </a:extLst>
          </p:cNvPr>
          <p:cNvSpPr txBox="1"/>
          <p:nvPr/>
        </p:nvSpPr>
        <p:spPr>
          <a:xfrm>
            <a:off x="3048000" y="2828836"/>
            <a:ext cx="6096000" cy="1200329"/>
          </a:xfrm>
          <a:prstGeom prst="rect">
            <a:avLst/>
          </a:prstGeom>
          <a:noFill/>
        </p:spPr>
        <p:txBody>
          <a:bodyPr wrap="square">
            <a:spAutoFit/>
          </a:bodyPr>
          <a:lstStyle/>
          <a:p>
            <a:pPr algn="just" rtl="0"/>
            <a:r>
              <a:rPr lang="en-US" dirty="0">
                <a:effectLst/>
              </a:rPr>
              <a:t>I have already calculated the measurements and the trimming of the dipoles still needs to be done. You might be thinking why are they using RG-6 cable? The answer is simple. Let’s look at a coaxial chart.</a:t>
            </a:r>
          </a:p>
        </p:txBody>
      </p:sp>
    </p:spTree>
    <p:extLst>
      <p:ext uri="{BB962C8B-B14F-4D97-AF65-F5344CB8AC3E}">
        <p14:creationId xmlns:p14="http://schemas.microsoft.com/office/powerpoint/2010/main" val="282458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29CA26-C54E-F992-2328-1B999DEB6B8E}"/>
              </a:ext>
            </a:extLst>
          </p:cNvPr>
          <p:cNvPicPr>
            <a:picLocks noChangeAspect="1"/>
          </p:cNvPicPr>
          <p:nvPr/>
        </p:nvPicPr>
        <p:blipFill>
          <a:blip r:embed="rId2"/>
          <a:stretch>
            <a:fillRect/>
          </a:stretch>
        </p:blipFill>
        <p:spPr>
          <a:xfrm>
            <a:off x="2495047" y="1152809"/>
            <a:ext cx="7201905" cy="4552381"/>
          </a:xfrm>
          <a:prstGeom prst="rect">
            <a:avLst/>
          </a:prstGeom>
        </p:spPr>
      </p:pic>
    </p:spTree>
    <p:extLst>
      <p:ext uri="{BB962C8B-B14F-4D97-AF65-F5344CB8AC3E}">
        <p14:creationId xmlns:p14="http://schemas.microsoft.com/office/powerpoint/2010/main" val="177577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213F66-B59E-557C-7F51-A6EAED267782}"/>
              </a:ext>
            </a:extLst>
          </p:cNvPr>
          <p:cNvSpPr txBox="1"/>
          <p:nvPr/>
        </p:nvSpPr>
        <p:spPr>
          <a:xfrm>
            <a:off x="3048000" y="1443841"/>
            <a:ext cx="6096000" cy="3970318"/>
          </a:xfrm>
          <a:prstGeom prst="rect">
            <a:avLst/>
          </a:prstGeom>
          <a:noFill/>
        </p:spPr>
        <p:txBody>
          <a:bodyPr wrap="square">
            <a:spAutoFit/>
          </a:bodyPr>
          <a:lstStyle/>
          <a:p>
            <a:pPr rtl="0"/>
            <a:r>
              <a:rPr lang="en-US" dirty="0">
                <a:effectLst/>
              </a:rPr>
              <a:t>So from the chart above you can see that at HF RG-6 has very little lose. I use RG-6 QUAD as it has very good earthing and cuts allot of noise out. However, the down side is that you can’t solder it unless you may big bucks for the right solder or you buy the old copper wire RG-6 which is much more expensive than the aluminum variety.</a:t>
            </a:r>
          </a:p>
          <a:p>
            <a:pPr rtl="0"/>
            <a:br>
              <a:rPr lang="en-US" dirty="0">
                <a:effectLst/>
              </a:rPr>
            </a:br>
            <a:endParaRPr lang="en-US" dirty="0">
              <a:effectLst/>
            </a:endParaRPr>
          </a:p>
          <a:p>
            <a:pPr rtl="0"/>
            <a:br>
              <a:rPr lang="en-US" dirty="0">
                <a:effectLst/>
              </a:rPr>
            </a:br>
            <a:endParaRPr lang="en-US" dirty="0">
              <a:effectLst/>
            </a:endParaRPr>
          </a:p>
          <a:p>
            <a:pPr rtl="0"/>
            <a:r>
              <a:rPr lang="en-US" dirty="0">
                <a:effectLst/>
              </a:rPr>
              <a:t>The connection points for the phasing and matching are in the diagram below.</a:t>
            </a:r>
          </a:p>
          <a:p>
            <a:pPr rtl="0"/>
            <a:br>
              <a:rPr lang="en-US" dirty="0">
                <a:effectLst/>
              </a:rPr>
            </a:br>
            <a:endParaRPr lang="en-US" dirty="0">
              <a:effectLst/>
            </a:endParaRPr>
          </a:p>
        </p:txBody>
      </p:sp>
    </p:spTree>
    <p:extLst>
      <p:ext uri="{BB962C8B-B14F-4D97-AF65-F5344CB8AC3E}">
        <p14:creationId xmlns:p14="http://schemas.microsoft.com/office/powerpoint/2010/main" val="420451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CE30C-DC06-91D4-FAFA-F2739E8F592A}"/>
              </a:ext>
            </a:extLst>
          </p:cNvPr>
          <p:cNvPicPr>
            <a:picLocks noChangeAspect="1"/>
          </p:cNvPicPr>
          <p:nvPr/>
        </p:nvPicPr>
        <p:blipFill>
          <a:blip r:embed="rId2"/>
          <a:stretch>
            <a:fillRect/>
          </a:stretch>
        </p:blipFill>
        <p:spPr>
          <a:xfrm>
            <a:off x="3121978" y="1199261"/>
            <a:ext cx="5948043" cy="4459478"/>
          </a:xfrm>
          <a:prstGeom prst="rect">
            <a:avLst/>
          </a:prstGeom>
        </p:spPr>
      </p:pic>
    </p:spTree>
    <p:extLst>
      <p:ext uri="{BB962C8B-B14F-4D97-AF65-F5344CB8AC3E}">
        <p14:creationId xmlns:p14="http://schemas.microsoft.com/office/powerpoint/2010/main" val="865640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822</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Turnstyle Antenna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Turnstyle Antenna</dc:title>
  <dc:creator>Richard Osborne</dc:creator>
  <cp:lastModifiedBy>Richard Osborne</cp:lastModifiedBy>
  <cp:revision>2</cp:revision>
  <dcterms:created xsi:type="dcterms:W3CDTF">2024-02-04T09:50:02Z</dcterms:created>
  <dcterms:modified xsi:type="dcterms:W3CDTF">2024-02-22T06:10:53Z</dcterms:modified>
</cp:coreProperties>
</file>